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738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380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71752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1051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919563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79103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96605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4996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143" y="147337"/>
            <a:ext cx="1070466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53143" y="1428227"/>
            <a:ext cx="10704667" cy="51719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0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3336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0198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8149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6775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3284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7679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8409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1458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80A6B-A646-4545-B2B3-CE1037757B6B}" type="datetimeFigureOut">
              <a:rPr lang="en-IN" smtClean="0"/>
              <a:t>01-12-2020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C966664-A75F-4828-99F5-C07FC7FE65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7390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  <p:sldLayoutId id="214748379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kaan.com/price-trends/property-rates-for-rent-in-bangalore" TargetMode="Externa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561DB-7375-4D70-897F-349CCC1760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Finding best locality for renting in Bangalore, India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6BC4C-3F82-43DA-B4E3-BF7DAD4894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By </a:t>
            </a:r>
            <a:r>
              <a:rPr lang="en-IN"/>
              <a:t>Udit Bhargava</a:t>
            </a:r>
          </a:p>
        </p:txBody>
      </p:sp>
    </p:spTree>
    <p:extLst>
      <p:ext uri="{BB962C8B-B14F-4D97-AF65-F5344CB8AC3E}">
        <p14:creationId xmlns:p14="http://schemas.microsoft.com/office/powerpoint/2010/main" val="651311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BA46-C7CE-45B5-98F3-86C19A096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1D723-EFE8-4A1E-9DC0-408B9BDF6D9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IN" dirty="0"/>
              <a:t>The aim of the project is to find the most suitable renting locality in the city of Bangalore based on the following criteria</a:t>
            </a:r>
          </a:p>
          <a:p>
            <a:pPr lvl="1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IN" sz="1800" dirty="0"/>
              <a:t>Proximity to Office</a:t>
            </a:r>
          </a:p>
          <a:p>
            <a:pPr lvl="1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IN" sz="1800" dirty="0"/>
              <a:t>Nearby Facilities</a:t>
            </a:r>
          </a:p>
          <a:p>
            <a:pPr lvl="1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IN" sz="1800" dirty="0"/>
              <a:t>Affordability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0340CB-3A16-42B6-ABB7-5F1F0D9BA345}"/>
              </a:ext>
            </a:extLst>
          </p:cNvPr>
          <p:cNvPicPr/>
          <p:nvPr/>
        </p:nvPicPr>
        <p:blipFill rotWithShape="1">
          <a:blip r:embed="rId2"/>
          <a:srcRect l="4697" t="8951" r="1320" b="5662"/>
          <a:stretch/>
        </p:blipFill>
        <p:spPr>
          <a:xfrm>
            <a:off x="4097612" y="2585071"/>
            <a:ext cx="6142927" cy="331507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DCAFE44-55CE-49F9-AB81-D09DB859C2B6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3891303" y="4159489"/>
            <a:ext cx="3293268" cy="40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6B21F5B-A19A-4C6E-B0AB-BCFE7B882A7E}"/>
              </a:ext>
            </a:extLst>
          </p:cNvPr>
          <p:cNvSpPr txBox="1"/>
          <p:nvPr/>
        </p:nvSpPr>
        <p:spPr>
          <a:xfrm>
            <a:off x="2069378" y="4410024"/>
            <a:ext cx="18219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i="1" dirty="0"/>
              <a:t>Office Location</a:t>
            </a:r>
          </a:p>
        </p:txBody>
      </p:sp>
    </p:spTree>
    <p:extLst>
      <p:ext uri="{BB962C8B-B14F-4D97-AF65-F5344CB8AC3E}">
        <p14:creationId xmlns:p14="http://schemas.microsoft.com/office/powerpoint/2010/main" val="3677015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7244D-5755-4824-9EF1-D3CE863A8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Proximity to Office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D978E-35C0-49E6-9E0B-01A6FCD80CC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IN" dirty="0"/>
              <a:t>Using a combination of </a:t>
            </a:r>
            <a:r>
              <a:rPr lang="en-IN" dirty="0" err="1"/>
              <a:t>publically</a:t>
            </a:r>
            <a:r>
              <a:rPr lang="en-IN" dirty="0"/>
              <a:t> available data and geocode library find out all the localities in Bangalore and calculate the distance from office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3E6221-C79B-4B1E-9A06-C7E79C6BBE5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65210" y="2138183"/>
            <a:ext cx="7426297" cy="439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307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4717F-70A6-422D-8883-A9A56CA66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Nearby Facilities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A80E9-DDBC-40E0-B31A-564DE816D51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IN" dirty="0"/>
              <a:t>Take input from user about his most preferred venue categories to be considered while finalising the locality</a:t>
            </a:r>
          </a:p>
          <a:p>
            <a:r>
              <a:rPr lang="en-IN" dirty="0"/>
              <a:t>Based on the output of foursquare API, rate all localities based on the venues nearby and user preference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372410C-8EF6-41B8-978E-427391F64A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0422149"/>
              </p:ext>
            </p:extLst>
          </p:nvPr>
        </p:nvGraphicFramePr>
        <p:xfrm>
          <a:off x="1787549" y="2853203"/>
          <a:ext cx="7927091" cy="374697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9939">
                  <a:extLst>
                    <a:ext uri="{9D8B030D-6E8A-4147-A177-3AD203B41FA5}">
                      <a16:colId xmlns:a16="http://schemas.microsoft.com/office/drawing/2014/main" val="3397275536"/>
                    </a:ext>
                  </a:extLst>
                </a:gridCol>
                <a:gridCol w="445342">
                  <a:extLst>
                    <a:ext uri="{9D8B030D-6E8A-4147-A177-3AD203B41FA5}">
                      <a16:colId xmlns:a16="http://schemas.microsoft.com/office/drawing/2014/main" val="2208886772"/>
                    </a:ext>
                  </a:extLst>
                </a:gridCol>
                <a:gridCol w="1662611">
                  <a:extLst>
                    <a:ext uri="{9D8B030D-6E8A-4147-A177-3AD203B41FA5}">
                      <a16:colId xmlns:a16="http://schemas.microsoft.com/office/drawing/2014/main" val="2508034710"/>
                    </a:ext>
                  </a:extLst>
                </a:gridCol>
                <a:gridCol w="475032">
                  <a:extLst>
                    <a:ext uri="{9D8B030D-6E8A-4147-A177-3AD203B41FA5}">
                      <a16:colId xmlns:a16="http://schemas.microsoft.com/office/drawing/2014/main" val="4281180006"/>
                    </a:ext>
                  </a:extLst>
                </a:gridCol>
                <a:gridCol w="1336027">
                  <a:extLst>
                    <a:ext uri="{9D8B030D-6E8A-4147-A177-3AD203B41FA5}">
                      <a16:colId xmlns:a16="http://schemas.microsoft.com/office/drawing/2014/main" val="3580533961"/>
                    </a:ext>
                  </a:extLst>
                </a:gridCol>
                <a:gridCol w="519566">
                  <a:extLst>
                    <a:ext uri="{9D8B030D-6E8A-4147-A177-3AD203B41FA5}">
                      <a16:colId xmlns:a16="http://schemas.microsoft.com/office/drawing/2014/main" val="414286569"/>
                    </a:ext>
                  </a:extLst>
                </a:gridCol>
                <a:gridCol w="1573542">
                  <a:extLst>
                    <a:ext uri="{9D8B030D-6E8A-4147-A177-3AD203B41FA5}">
                      <a16:colId xmlns:a16="http://schemas.microsoft.com/office/drawing/2014/main" val="881660646"/>
                    </a:ext>
                  </a:extLst>
                </a:gridCol>
                <a:gridCol w="475032">
                  <a:extLst>
                    <a:ext uri="{9D8B030D-6E8A-4147-A177-3AD203B41FA5}">
                      <a16:colId xmlns:a16="http://schemas.microsoft.com/office/drawing/2014/main" val="2920029363"/>
                    </a:ext>
                  </a:extLst>
                </a:gridCol>
              </a:tblGrid>
              <a:tr h="322882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Locality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b="1" u="none" strike="noStrike" dirty="0">
                          <a:effectLst/>
                        </a:rPr>
                        <a:t>Rating</a:t>
                      </a:r>
                      <a:endParaRPr lang="en-I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Locality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b="1" u="none" strike="noStrike" dirty="0">
                          <a:effectLst/>
                        </a:rPr>
                        <a:t>Rating</a:t>
                      </a:r>
                      <a:endParaRPr lang="en-I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Locality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b="1" u="none" strike="noStrike" dirty="0">
                          <a:effectLst/>
                        </a:rPr>
                        <a:t>Rating</a:t>
                      </a:r>
                      <a:endParaRPr lang="en-I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Locality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b="1" u="none" strike="noStrike" dirty="0">
                          <a:effectLst/>
                        </a:rPr>
                        <a:t>Rating</a:t>
                      </a:r>
                      <a:endParaRPr lang="en-I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7660643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Adugodi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Cubban Road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Jalavayuvihar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Narayan Pillai street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 dirty="0">
                          <a:effectLst/>
                        </a:rPr>
                        <a:t>4</a:t>
                      </a:r>
                      <a:endParaRPr lang="en-I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08971572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Agara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2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Dharmaram College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Jeevanbhimanagar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2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New Thippasandra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 dirty="0">
                          <a:effectLst/>
                        </a:rPr>
                        <a:t>1</a:t>
                      </a:r>
                      <a:endParaRPr lang="en-I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80563688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Agram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Domlur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3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K H b colony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Rajbhavan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 dirty="0">
                          <a:effectLst/>
                        </a:rPr>
                        <a:t>4</a:t>
                      </a:r>
                      <a:endParaRPr lang="en-I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53808107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Air Force hospital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Doorvaninagar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Kalyanagar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Ramagondanahalli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 dirty="0">
                          <a:effectLst/>
                        </a:rPr>
                        <a:t>2</a:t>
                      </a:r>
                      <a:endParaRPr lang="en-I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04760125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Austin Town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Dr. ambedkar veedhi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Kamakshipalya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Ramamurthy Nagar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 dirty="0">
                          <a:effectLst/>
                        </a:rPr>
                        <a:t>0</a:t>
                      </a:r>
                      <a:endParaRPr lang="en-I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63993758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Banaswadi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800" u="none" strike="noStrike">
                          <a:effectLst/>
                        </a:rPr>
                        <a:t>H.A.l ii stage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Kendriya Sadan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2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Richmond Town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 dirty="0">
                          <a:effectLst/>
                        </a:rPr>
                        <a:t>8</a:t>
                      </a:r>
                      <a:endParaRPr lang="en-I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05267992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Bangalore Air port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Highcourt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Koramangala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2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Sivan Chetty gardens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64361584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Bangalore Bazaar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Hoodi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2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Koramangala I block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2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Someswarapura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54348115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Bangalore Sub fgn post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8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Horamavu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Koramangala Vi bk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3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St. john's medical college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2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19272896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Bangalore.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Hosur Road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Krishnarajapuram R s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Taverekere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92310595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Basaveshwaranagar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Hsr Layout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3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Legislators Home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Vidhana Soudha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99323386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Bellandur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Hulsur Bazaar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Mahadevapura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2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Vimapura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70394842"/>
                  </a:ext>
                </a:extLst>
              </a:tr>
              <a:tr h="302894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Brigade Road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Immedihalli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2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Mahatma Gandhi road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Viveknagar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0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13770079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C.V.raman nagar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Indiranagar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9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Museum Road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8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Whitefield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2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45219790"/>
                  </a:ext>
                </a:extLst>
              </a:tr>
              <a:tr h="222943"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Cmp Centre and school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8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Indiranagar Com. complex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9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Nal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 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 dirty="0">
                          <a:effectLst/>
                        </a:rPr>
                        <a:t> </a:t>
                      </a:r>
                      <a:endParaRPr lang="en-IN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27591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7317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C26C6-0FB2-4022-8175-06B858AFB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600" dirty="0"/>
              <a:t>Affordability</a:t>
            </a:r>
            <a:br>
              <a:rPr lang="en-IN" sz="36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D98C6-CA2C-4966-B55F-88242524BAF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IN" dirty="0"/>
              <a:t>Using external data providers to find our average 2-BHK INR rent for different localities in Bangalore. External link used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https://www.makaan.com/price-trends/property-rates-for-rent-in-bangalore</a:t>
            </a:r>
            <a:endParaRPr lang="en-IN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/>
              <a:t>Merge the distance, rating and rent information, in a single table and sanitize the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1069C87-3280-427F-8BCD-CFA7E51BC8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5359930"/>
              </p:ext>
            </p:extLst>
          </p:nvPr>
        </p:nvGraphicFramePr>
        <p:xfrm>
          <a:off x="1381913" y="3065763"/>
          <a:ext cx="7975219" cy="36449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86928">
                  <a:extLst>
                    <a:ext uri="{9D8B030D-6E8A-4147-A177-3AD203B41FA5}">
                      <a16:colId xmlns:a16="http://schemas.microsoft.com/office/drawing/2014/main" val="1725167052"/>
                    </a:ext>
                  </a:extLst>
                </a:gridCol>
                <a:gridCol w="1105622">
                  <a:extLst>
                    <a:ext uri="{9D8B030D-6E8A-4147-A177-3AD203B41FA5}">
                      <a16:colId xmlns:a16="http://schemas.microsoft.com/office/drawing/2014/main" val="2794931489"/>
                    </a:ext>
                  </a:extLst>
                </a:gridCol>
                <a:gridCol w="501215">
                  <a:extLst>
                    <a:ext uri="{9D8B030D-6E8A-4147-A177-3AD203B41FA5}">
                      <a16:colId xmlns:a16="http://schemas.microsoft.com/office/drawing/2014/main" val="2240441685"/>
                    </a:ext>
                  </a:extLst>
                </a:gridCol>
                <a:gridCol w="707598">
                  <a:extLst>
                    <a:ext uri="{9D8B030D-6E8A-4147-A177-3AD203B41FA5}">
                      <a16:colId xmlns:a16="http://schemas.microsoft.com/office/drawing/2014/main" val="1298466158"/>
                    </a:ext>
                  </a:extLst>
                </a:gridCol>
                <a:gridCol w="1651062">
                  <a:extLst>
                    <a:ext uri="{9D8B030D-6E8A-4147-A177-3AD203B41FA5}">
                      <a16:colId xmlns:a16="http://schemas.microsoft.com/office/drawing/2014/main" val="1352440145"/>
                    </a:ext>
                  </a:extLst>
                </a:gridCol>
                <a:gridCol w="707598">
                  <a:extLst>
                    <a:ext uri="{9D8B030D-6E8A-4147-A177-3AD203B41FA5}">
                      <a16:colId xmlns:a16="http://schemas.microsoft.com/office/drawing/2014/main" val="2888553369"/>
                    </a:ext>
                  </a:extLst>
                </a:gridCol>
                <a:gridCol w="707598">
                  <a:extLst>
                    <a:ext uri="{9D8B030D-6E8A-4147-A177-3AD203B41FA5}">
                      <a16:colId xmlns:a16="http://schemas.microsoft.com/office/drawing/2014/main" val="2635415499"/>
                    </a:ext>
                  </a:extLst>
                </a:gridCol>
                <a:gridCol w="707598">
                  <a:extLst>
                    <a:ext uri="{9D8B030D-6E8A-4147-A177-3AD203B41FA5}">
                      <a16:colId xmlns:a16="http://schemas.microsoft.com/office/drawing/2014/main" val="1042625168"/>
                    </a:ext>
                  </a:extLst>
                </a:gridCol>
              </a:tblGrid>
              <a:tr h="33020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Locality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u="none" strike="noStrike" dirty="0">
                          <a:effectLst/>
                        </a:rPr>
                        <a:t>Distance (km)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u="none" strike="noStrike" dirty="0">
                          <a:effectLst/>
                        </a:rPr>
                        <a:t>Rating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u="none" strike="noStrike" dirty="0">
                          <a:effectLst/>
                        </a:rPr>
                        <a:t>Rent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Locality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u="none" strike="noStrike" dirty="0">
                          <a:effectLst/>
                        </a:rPr>
                        <a:t>Distance (km)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u="none" strike="noStrike" dirty="0">
                          <a:effectLst/>
                        </a:rPr>
                        <a:t>Rating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u="none" strike="noStrike" dirty="0">
                          <a:effectLst/>
                        </a:rPr>
                        <a:t>Rent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59112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Indiranagar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3.009491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38333.33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 H b colony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3.341203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16000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5914956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Domlur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1.854605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44571.43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Austin Town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4.826111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30000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3636854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H.A.l ii stage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1.516027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4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18000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Bellandur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4.552968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19200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936792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Vimapura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0.078934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12750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Viveknagar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4.826111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21500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9554690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Richmond Town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5.626635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8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31000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Adugodi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6.187522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35450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0881637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New Thippasandra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1.83279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21500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Hosur Road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6.187522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33000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0153936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Koramangala Vi bk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4.342902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39000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Jeevanbhimanagar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6.31654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2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21400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8086927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Koramangala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3.890116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29525.64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Ramagondanahalli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6.31654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21000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7633829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Mahatma Gandhi road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6.145695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50400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Krishnarajapuram R 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4.923017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15176.47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3757677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Marathahalli Colony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2.397479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20611.11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Ramamurthy 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4.923017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14611.11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2502436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C.V.raman 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3.400978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27500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Doorvaninagar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4.923017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14500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6598073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Kundalahalli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2.397479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18000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Mahadevapura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6.271897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17521.43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0606291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Basaveshwaranagar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3.341203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25000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Whitefield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6.31654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18346.65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5875292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Brigade Road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6.145695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36000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Hoodi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6.271897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16500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4323180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Sivan Chetty gardens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5.111843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43000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Immedihalli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6.31654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12600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6364297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Doddanekkundi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2.397479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2597.67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Kalyanagar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6.305318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25160.71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4896953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Yemalur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2.397479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1541.67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Banaswadi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6.305318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22178.95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6116571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Hsr Layout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5.413138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26700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 err="1">
                          <a:effectLst/>
                        </a:rPr>
                        <a:t>Horamavu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6.305318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16884.21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41944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8614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213A9-9042-4B9C-9F44-2B7B2F51A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Final Metric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5D86E-3B4E-42D3-A1D7-46D26BC4E26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IN" dirty="0"/>
              <a:t>Based on the user defined metric, come up with a formula to calculate the final rating, the formula used here is as follows</a:t>
            </a:r>
          </a:p>
          <a:p>
            <a:r>
              <a:rPr lang="en-IN" sz="1600" dirty="0"/>
              <a:t>Final Rating =  -(Proximity Weight)*(Normalised Distance) + (Facilities Weight)*(Normalised Rating) + 					(Affordability Weight)*(Normalised Rent)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6FB793E-E265-4176-98BF-AFE90E6893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328865"/>
              </p:ext>
            </p:extLst>
          </p:nvPr>
        </p:nvGraphicFramePr>
        <p:xfrm>
          <a:off x="1216908" y="2896841"/>
          <a:ext cx="8699500" cy="36449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208145357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1976180739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354400691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76815449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2396710732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191409229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13020386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1755978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63201150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3042011923"/>
                    </a:ext>
                  </a:extLst>
                </a:gridCol>
              </a:tblGrid>
              <a:tr h="33020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Locality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Distance (km)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Rating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Rent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u="none" strike="noStrike" dirty="0">
                          <a:effectLst/>
                        </a:rPr>
                        <a:t>Final Rating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Locality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Distance (km)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Rating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Rent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u="none" strike="noStrike" dirty="0">
                          <a:effectLst/>
                        </a:rPr>
                        <a:t>Final Rating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0219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Indiranagar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3.009491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38333.33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4.223302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 H b colony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3.341203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16000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1.307619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7206314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Domlur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1.854605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3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44571.43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3.404427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Austin Town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4.826111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30000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0.978538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3466997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H.A.l ii stage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1.516027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4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18000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3.165068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Bellandur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4.552968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19200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0.841303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7300498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Vimapura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0.078934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12750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2.939794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Viveknagar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4.826111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21500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0.774151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7130229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Richmond Town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5.626635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31000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2.62587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Adugodi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6.187522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35450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0.747007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6497788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New Thippasandra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1.83279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21500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2.363898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Hosur Road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6.187522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33000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0.688095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7163137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Koramangala Vi bk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4.342902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39000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2.154898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Jeevanbhimanagar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6.31654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21400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0.599098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6754522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Koramangala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3.890116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29525.64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1.882305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Ramagondanahalli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6.31654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21000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0.58948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8181104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Mahatma Gandhi road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6.145695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50400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1.868557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Krishnarajapuram R 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4.923017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15176.47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0.578653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7910878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Marathahalli Colony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2.397479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20611.11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1.841589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Ramamurthy 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4.923017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14611.11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0.565059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2519222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C.V.raman 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3.400978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27500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1.805116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Doorvaninagar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4.923017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14500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0.562387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0055708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Kundalahalli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2.397479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18000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1.778803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Mahadevapura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6.271897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17521.43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0.525851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8376926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Basaveshwaranagar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3.341203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25000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1.524029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Whitefield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6.31654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18346.65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0.525679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0180094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Brigade Road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6.145695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36000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1.522301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Hoodi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6.271897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16500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0.50129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3291257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Sivan Chetty gardens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5.111843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43000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1.410802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Immedihalli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6.31654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12600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0.387498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791073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Doddanekkundi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2.397479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2597.67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1.408446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Kalyanagar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6.305318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25160.71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0.199013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5694922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Yemalur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2.397479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1541.67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1.383054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Banaswadi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6.305318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22178.95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0.127315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67437125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Hsr Layout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5.413138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26700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1.379328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Horamavu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6.305318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16884.21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776322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891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5C5B5-0A3D-4257-AFBC-70101DE3C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076D6-5A00-454B-B662-076DD25D8C2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IN" dirty="0"/>
              <a:t>Based on the final rating, below are the localities which should be preferred, the size of the marker represents the magnitude of rating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DA7174-9BDC-40D6-9548-3FA9D988BF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306556" y="2147462"/>
            <a:ext cx="5253737" cy="4328965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D1492FE-5174-4E45-8681-5440069AB3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663860"/>
              </p:ext>
            </p:extLst>
          </p:nvPr>
        </p:nvGraphicFramePr>
        <p:xfrm>
          <a:off x="1541882" y="2926873"/>
          <a:ext cx="2552700" cy="1803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664299189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551607346"/>
                    </a:ext>
                  </a:extLst>
                </a:gridCol>
              </a:tblGrid>
              <a:tr h="33020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u="none" strike="noStrike" dirty="0">
                          <a:effectLst/>
                        </a:rPr>
                        <a:t>Locality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b="1" u="none" strike="noStrike" dirty="0">
                          <a:effectLst/>
                        </a:rPr>
                        <a:t>Final Rating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444230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Indiranagar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4.223302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8468967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Domlur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3.404427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1010143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GB" sz="1000" u="none" strike="noStrike">
                          <a:effectLst/>
                        </a:rPr>
                        <a:t>H.A.l ii stage</a:t>
                      </a:r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3.165068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806079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Vimapura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2.939794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6275440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Richmond Town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2.62587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5923509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New Thippasandra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2.363898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3076264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Koramangala Vi bk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2.154898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2154485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>
                          <a:effectLst/>
                        </a:rPr>
                        <a:t>Koramangala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000" u="none" strike="noStrike" dirty="0">
                          <a:effectLst/>
                        </a:rPr>
                        <a:t>1.882305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829855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5229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3C06D-7D93-483B-A2AA-B4E8B51B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Observations, Conclusions and 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7058-59D4-40A3-96FB-F6BF805AEBB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Observations</a:t>
            </a:r>
          </a:p>
          <a:p>
            <a:pPr lvl="1"/>
            <a:r>
              <a:rPr lang="en-IN" dirty="0">
                <a:latin typeface="Century Gothic (Body)"/>
              </a:rPr>
              <a:t>Following problems were faced while implementing this project</a:t>
            </a:r>
          </a:p>
          <a:p>
            <a:pPr lvl="2"/>
            <a:r>
              <a:rPr lang="en-IN" dirty="0">
                <a:latin typeface="Century Gothic (Body)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IN" dirty="0">
                <a:effectLst/>
                <a:latin typeface="Century Gothic (Body)"/>
                <a:ea typeface="Times New Roman" panose="02020603050405020304" pitchFamily="18" charset="0"/>
                <a:cs typeface="Times New Roman" panose="02020603050405020304" pitchFamily="18" charset="0"/>
              </a:rPr>
              <a:t>ome localities </a:t>
            </a:r>
            <a:r>
              <a:rPr lang="en-IN" dirty="0">
                <a:latin typeface="Century Gothic (Body)"/>
                <a:ea typeface="Times New Roman" panose="02020603050405020304" pitchFamily="18" charset="0"/>
                <a:cs typeface="Times New Roman" panose="02020603050405020304" pitchFamily="18" charset="0"/>
              </a:rPr>
              <a:t>did not </a:t>
            </a:r>
            <a:r>
              <a:rPr lang="en-IN" dirty="0">
                <a:effectLst/>
                <a:latin typeface="Century Gothic (Body)"/>
                <a:ea typeface="Times New Roman" panose="02020603050405020304" pitchFamily="18" charset="0"/>
                <a:cs typeface="Times New Roman" panose="02020603050405020304" pitchFamily="18" charset="0"/>
              </a:rPr>
              <a:t>have rent data as the data source for gathering the pin code vs locality data was different from source of getting rent data</a:t>
            </a:r>
          </a:p>
          <a:p>
            <a:pPr lvl="2"/>
            <a:r>
              <a:rPr lang="en-IN" dirty="0">
                <a:effectLst/>
                <a:latin typeface="Century Gothic (Body)"/>
                <a:ea typeface="Times New Roman" panose="02020603050405020304" pitchFamily="18" charset="0"/>
                <a:cs typeface="Times New Roman" panose="02020603050405020304" pitchFamily="18" charset="0"/>
              </a:rPr>
              <a:t>Some datapoints which had spelling difference or extra space were manually corrected to match with that of pin code data</a:t>
            </a:r>
            <a:endParaRPr lang="en-IN" dirty="0">
              <a:latin typeface="Century Gothic (Body)"/>
              <a:cs typeface="Times New Roman" panose="02020603050405020304" pitchFamily="18" charset="0"/>
            </a:endParaRPr>
          </a:p>
          <a:p>
            <a:r>
              <a:rPr lang="en-IN" dirty="0">
                <a:latin typeface="Century Gothic (Body)"/>
                <a:cs typeface="Times New Roman" panose="02020603050405020304" pitchFamily="18" charset="0"/>
              </a:rPr>
              <a:t>Conclusions</a:t>
            </a:r>
          </a:p>
          <a:p>
            <a:pPr lvl="1"/>
            <a:r>
              <a:rPr lang="en-IN" dirty="0">
                <a:effectLst/>
                <a:latin typeface="Century Gothic (Body)"/>
                <a:ea typeface="Calibri" panose="020F0502020204030204" pitchFamily="34" charset="0"/>
              </a:rPr>
              <a:t>Based on our analysis, the user can now communicate his preferences to the broker beforehand and do a more focused and </a:t>
            </a:r>
            <a:r>
              <a:rPr lang="en-IN" dirty="0">
                <a:latin typeface="Century Gothic (Body)"/>
                <a:ea typeface="Calibri" panose="020F0502020204030204" pitchFamily="34" charset="0"/>
              </a:rPr>
              <a:t>well rounded </a:t>
            </a:r>
            <a:r>
              <a:rPr lang="en-IN" dirty="0">
                <a:effectLst/>
                <a:latin typeface="Century Gothic (Body)"/>
                <a:ea typeface="Calibri" panose="020F0502020204030204" pitchFamily="34" charset="0"/>
              </a:rPr>
              <a:t>search for a suitable locality</a:t>
            </a:r>
          </a:p>
          <a:p>
            <a:pPr lvl="1"/>
            <a:r>
              <a:rPr lang="en-IN" dirty="0">
                <a:effectLst/>
                <a:latin typeface="Century Gothic (Body)"/>
                <a:ea typeface="Calibri" panose="020F0502020204030204" pitchFamily="34" charset="0"/>
              </a:rPr>
              <a:t>Also the analysis made sure user preferences and interests are taken into account so that he might not get a surprise in the future and that the user has been made available all the imp info so that he can make a well informed decision</a:t>
            </a:r>
            <a:endParaRPr lang="en-IN" dirty="0">
              <a:latin typeface="Century Gothic (Body)"/>
              <a:cs typeface="Times New Roman" panose="02020603050405020304" pitchFamily="18" charset="0"/>
            </a:endParaRPr>
          </a:p>
          <a:p>
            <a:r>
              <a:rPr lang="en-IN" dirty="0">
                <a:latin typeface="Century Gothic (Body)"/>
                <a:cs typeface="Times New Roman" panose="02020603050405020304" pitchFamily="18" charset="0"/>
              </a:rPr>
              <a:t>Future Directions</a:t>
            </a:r>
          </a:p>
          <a:p>
            <a:pPr lvl="1"/>
            <a:r>
              <a:rPr lang="en-IN" dirty="0">
                <a:latin typeface="Century Gothic (Body)"/>
                <a:cs typeface="Times New Roman" panose="02020603050405020304" pitchFamily="18" charset="0"/>
              </a:rPr>
              <a:t>More number of </a:t>
            </a:r>
            <a:r>
              <a:rPr lang="en-IN" dirty="0" err="1">
                <a:latin typeface="Century Gothic (Body)"/>
                <a:cs typeface="Times New Roman" panose="02020603050405020304" pitchFamily="18" charset="0"/>
              </a:rPr>
              <a:t>criterias</a:t>
            </a:r>
            <a:r>
              <a:rPr lang="en-IN" dirty="0">
                <a:latin typeface="Century Gothic (Body)"/>
                <a:cs typeface="Times New Roman" panose="02020603050405020304" pitchFamily="18" charset="0"/>
              </a:rPr>
              <a:t> can be added to arrive at the final outcome</a:t>
            </a:r>
          </a:p>
          <a:p>
            <a:pPr lvl="2"/>
            <a:r>
              <a:rPr lang="en-IN" dirty="0">
                <a:latin typeface="Century Gothic (Body)"/>
                <a:cs typeface="Times New Roman" panose="02020603050405020304" pitchFamily="18" charset="0"/>
              </a:rPr>
              <a:t>Safety</a:t>
            </a:r>
          </a:p>
          <a:p>
            <a:pPr lvl="2"/>
            <a:r>
              <a:rPr lang="en-IN" dirty="0">
                <a:latin typeface="Century Gothic (Body)"/>
                <a:cs typeface="Times New Roman" panose="02020603050405020304" pitchFamily="18" charset="0"/>
              </a:rPr>
              <a:t>Residential Areas</a:t>
            </a:r>
          </a:p>
          <a:p>
            <a:pPr lvl="2"/>
            <a:r>
              <a:rPr lang="en-IN" dirty="0">
                <a:latin typeface="Century Gothic (Body)"/>
                <a:cs typeface="Times New Roman" panose="02020603050405020304" pitchFamily="18" charset="0"/>
              </a:rPr>
              <a:t>Historic Reviews</a:t>
            </a:r>
          </a:p>
          <a:p>
            <a:pPr lvl="1"/>
            <a:r>
              <a:rPr lang="en-IN" dirty="0">
                <a:latin typeface="Century Gothic (Body)"/>
                <a:cs typeface="Times New Roman" panose="02020603050405020304" pitchFamily="18" charset="0"/>
              </a:rPr>
              <a:t>The problem statement can be made complex if there user has a spouse and they would need to add an additional variable of spouse’s office location and find a suitable locality midway</a:t>
            </a:r>
          </a:p>
          <a:p>
            <a:pPr lvl="1"/>
            <a:r>
              <a:rPr lang="en-IN" dirty="0">
                <a:latin typeface="Century Gothic (Body)"/>
                <a:cs typeface="Times New Roman" panose="02020603050405020304" pitchFamily="18" charset="0"/>
              </a:rPr>
              <a:t>Formula of calculating Final Ranking can be improved based on actual survey data of multiple stakeholders and their weight to generalise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395011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490</TotalTime>
  <Words>1089</Words>
  <Application>Microsoft Office PowerPoint</Application>
  <PresentationFormat>Widescreen</PresentationFormat>
  <Paragraphs>525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Century Gothic (Body)</vt:lpstr>
      <vt:lpstr>Wingdings 3</vt:lpstr>
      <vt:lpstr>Wisp</vt:lpstr>
      <vt:lpstr>Finding best locality for renting in Bangalore, India</vt:lpstr>
      <vt:lpstr>Problem Statement</vt:lpstr>
      <vt:lpstr>Proximity to Office</vt:lpstr>
      <vt:lpstr>Nearby Facilities</vt:lpstr>
      <vt:lpstr>Affordability </vt:lpstr>
      <vt:lpstr>Final Metric</vt:lpstr>
      <vt:lpstr>Result</vt:lpstr>
      <vt:lpstr>Observations, Conclusions and Future Directions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Udit Bhargava</dc:creator>
  <cp:lastModifiedBy>Udit Bhargava</cp:lastModifiedBy>
  <cp:revision>10</cp:revision>
  <dcterms:created xsi:type="dcterms:W3CDTF">2020-11-30T20:40:44Z</dcterms:created>
  <dcterms:modified xsi:type="dcterms:W3CDTF">2020-12-01T04:51:06Z</dcterms:modified>
</cp:coreProperties>
</file>

<file path=docProps/thumbnail.jpeg>
</file>